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1"/>
  </p:notesMasterIdLst>
  <p:handoutMasterIdLst>
    <p:handoutMasterId r:id="rId12"/>
  </p:handoutMasterIdLst>
  <p:sldIdLst>
    <p:sldId id="397" r:id="rId4"/>
    <p:sldId id="404" r:id="rId5"/>
    <p:sldId id="406" r:id="rId6"/>
    <p:sldId id="411" r:id="rId7"/>
    <p:sldId id="412" r:id="rId8"/>
    <p:sldId id="413" r:id="rId9"/>
    <p:sldId id="400" r:id="rId10"/>
  </p:sldIdLst>
  <p:sldSz cx="12190413" cy="6859588"/>
  <p:notesSz cx="6858000" cy="9144000"/>
  <p:embeddedFontLst>
    <p:embeddedFont>
      <p:font typeface="굴림체" panose="020B0609000101010101" pitchFamily="49" charset="-127"/>
      <p:regular r:id="rId13"/>
    </p:embeddedFont>
    <p:embeddedFont>
      <p:font typeface="Inter-Regular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8"/>
    <a:srgbClr val="44B5C2"/>
    <a:srgbClr val="088F9E"/>
    <a:srgbClr val="E2F4F6"/>
    <a:srgbClr val="CCEAEE"/>
    <a:srgbClr val="C5E7ED"/>
    <a:srgbClr val="009DD9"/>
    <a:srgbClr val="0F6FC6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106" d="100"/>
          <a:sy n="106" d="100"/>
        </p:scale>
        <p:origin x="738" y="78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8/25/2026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7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8" y="2988527"/>
            <a:ext cx="7426783" cy="13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algn="ctr"/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Electricity Market Transition through Incentive Regulation: Georgian Case</a:t>
            </a:r>
            <a:endParaRPr lang="ka-GE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ka-GE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sz="18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Davit </a:t>
            </a:r>
            <a:r>
              <a:rPr lang="en-US" sz="1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Narmania</a:t>
            </a:r>
          </a:p>
          <a:p>
            <a:pPr algn="r"/>
            <a:r>
              <a:rPr lang="en-US" sz="1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GNERC Chairman</a:t>
            </a:r>
          </a:p>
          <a:p>
            <a:pPr algn="r"/>
            <a:r>
              <a:rPr lang="en-US" sz="1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 State University Professor </a:t>
            </a: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589" y="6427338"/>
            <a:ext cx="12190413" cy="53838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582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en-US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Tbilisi,</a:t>
            </a: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23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318978" y="318030"/>
            <a:ext cx="9382236" cy="486304"/>
          </a:xfrm>
        </p:spPr>
        <p:txBody>
          <a:bodyPr/>
          <a:lstStyle/>
          <a:p>
            <a:r>
              <a:rPr lang="en-US" dirty="0"/>
              <a:t>Incentive Regulation and its benefits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F7C425-509E-F312-95D3-ED5DC8F3B340}"/>
              </a:ext>
            </a:extLst>
          </p:cNvPr>
          <p:cNvSpPr/>
          <p:nvPr/>
        </p:nvSpPr>
        <p:spPr>
          <a:xfrm>
            <a:off x="4619645" y="2652823"/>
            <a:ext cx="2785933" cy="1918105"/>
          </a:xfrm>
          <a:prstGeom prst="ellipse">
            <a:avLst/>
          </a:prstGeom>
          <a:solidFill>
            <a:srgbClr val="00206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Incentive Regulation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6C8582-7C7B-488D-9E2A-EEBD653409D9}"/>
              </a:ext>
            </a:extLst>
          </p:cNvPr>
          <p:cNvSpPr/>
          <p:nvPr/>
        </p:nvSpPr>
        <p:spPr>
          <a:xfrm>
            <a:off x="473741" y="1487782"/>
            <a:ext cx="3157870" cy="11312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ysClr val="windowText" lastClr="000000"/>
                </a:solidFill>
              </a:rPr>
              <a:t>Efficiency</a:t>
            </a:r>
          </a:p>
          <a:p>
            <a:r>
              <a:rPr lang="en-US" sz="2000" dirty="0">
                <a:solidFill>
                  <a:sysClr val="windowText" lastClr="000000"/>
                </a:solidFill>
              </a:rPr>
              <a:t>Cost discipline, productivity and optimized CAPEX/OPEX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19D45B-00EB-D69C-A3F2-E0A6D10BACD8}"/>
              </a:ext>
            </a:extLst>
          </p:cNvPr>
          <p:cNvSpPr/>
          <p:nvPr/>
        </p:nvSpPr>
        <p:spPr>
          <a:xfrm>
            <a:off x="8350876" y="1390601"/>
            <a:ext cx="3381155" cy="14121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ysClr val="windowText" lastClr="000000"/>
                </a:solidFill>
              </a:rPr>
              <a:t>Reliability</a:t>
            </a:r>
            <a:endParaRPr lang="en-US" sz="2000" b="1" dirty="0">
              <a:solidFill>
                <a:sysClr val="windowText" lastClr="000000"/>
              </a:solidFill>
            </a:endParaRPr>
          </a:p>
          <a:p>
            <a:r>
              <a:rPr lang="en-US" sz="2000" dirty="0">
                <a:solidFill>
                  <a:sysClr val="windowText" lastClr="000000"/>
                </a:solidFill>
              </a:rPr>
              <a:t>Service quality targets and incentives for network performance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0AB99D-C3D1-5E28-EBA1-146A6773E69B}"/>
              </a:ext>
            </a:extLst>
          </p:cNvPr>
          <p:cNvSpPr/>
          <p:nvPr/>
        </p:nvSpPr>
        <p:spPr>
          <a:xfrm>
            <a:off x="318977" y="4433777"/>
            <a:ext cx="3934046" cy="14369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b="1" dirty="0">
                <a:solidFill>
                  <a:sysClr val="windowText" lastClr="000000"/>
                </a:solidFill>
              </a:rPr>
              <a:t>Innovation</a:t>
            </a:r>
            <a:endParaRPr lang="en-US" sz="2000" b="1" dirty="0">
              <a:solidFill>
                <a:sysClr val="windowText" lastClr="000000"/>
              </a:solidFill>
            </a:endParaRPr>
          </a:p>
          <a:p>
            <a:pPr lvl="1"/>
            <a:r>
              <a:rPr lang="en-US" sz="2000" dirty="0">
                <a:solidFill>
                  <a:sysClr val="windowText" lastClr="000000"/>
                </a:solidFill>
              </a:rPr>
              <a:t>Digitalization, smart grid technologies, automation,  data-driven network management.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D35E3F1-6634-9839-FF53-E0B92794752C}"/>
              </a:ext>
            </a:extLst>
          </p:cNvPr>
          <p:cNvSpPr/>
          <p:nvPr/>
        </p:nvSpPr>
        <p:spPr>
          <a:xfrm>
            <a:off x="8312851" y="4318395"/>
            <a:ext cx="3589486" cy="15523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ysClr val="windowText" lastClr="000000"/>
                </a:solidFill>
              </a:rPr>
              <a:t>Energy Transition</a:t>
            </a:r>
          </a:p>
          <a:p>
            <a:r>
              <a:rPr lang="en-US" sz="2000" dirty="0">
                <a:solidFill>
                  <a:sysClr val="windowText" lastClr="000000"/>
                </a:solidFill>
              </a:rPr>
              <a:t>Flexible grids, Competitive Market, renewable integration and new connections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CBFD57-8B94-B8A1-396A-515E1DBD00FC}"/>
              </a:ext>
            </a:extLst>
          </p:cNvPr>
          <p:cNvCxnSpPr>
            <a:cxnSpLocks/>
            <a:stCxn id="3" idx="1"/>
            <a:endCxn id="4" idx="3"/>
          </p:cNvCxnSpPr>
          <p:nvPr/>
        </p:nvCxnSpPr>
        <p:spPr>
          <a:xfrm flipH="1" flipV="1">
            <a:off x="3631611" y="2053419"/>
            <a:ext cx="1396024" cy="880304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B48A5E-3550-DBFA-065D-85E582062E7D}"/>
              </a:ext>
            </a:extLst>
          </p:cNvPr>
          <p:cNvCxnSpPr>
            <a:cxnSpLocks/>
            <a:stCxn id="3" idx="7"/>
            <a:endCxn id="5" idx="1"/>
          </p:cNvCxnSpPr>
          <p:nvPr/>
        </p:nvCxnSpPr>
        <p:spPr>
          <a:xfrm flipV="1">
            <a:off x="6997588" y="2096688"/>
            <a:ext cx="1353288" cy="837035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B8E0AE-84DE-DD3D-2321-C61610D7D375}"/>
              </a:ext>
            </a:extLst>
          </p:cNvPr>
          <p:cNvCxnSpPr>
            <a:cxnSpLocks/>
            <a:stCxn id="3" idx="3"/>
            <a:endCxn id="6" idx="3"/>
          </p:cNvCxnSpPr>
          <p:nvPr/>
        </p:nvCxnSpPr>
        <p:spPr>
          <a:xfrm flipH="1">
            <a:off x="4253023" y="4290028"/>
            <a:ext cx="774612" cy="862235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1252132-13CD-5E2C-006D-2E64E1352794}"/>
              </a:ext>
            </a:extLst>
          </p:cNvPr>
          <p:cNvCxnSpPr>
            <a:cxnSpLocks/>
            <a:stCxn id="3" idx="5"/>
            <a:endCxn id="7" idx="1"/>
          </p:cNvCxnSpPr>
          <p:nvPr/>
        </p:nvCxnSpPr>
        <p:spPr>
          <a:xfrm>
            <a:off x="6997588" y="4290028"/>
            <a:ext cx="1315263" cy="804544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C093AD-8053-4E5B-3183-25E5916A3B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707" y="318030"/>
            <a:ext cx="9505507" cy="486304"/>
          </a:xfrm>
        </p:spPr>
        <p:txBody>
          <a:bodyPr/>
          <a:lstStyle/>
          <a:p>
            <a:r>
              <a:rPr lang="en-US" dirty="0"/>
              <a:t>GNERC’s Role: Designing the Regulatory Compact</a:t>
            </a:r>
          </a:p>
        </p:txBody>
      </p:sp>
      <p:sp>
        <p:nvSpPr>
          <p:cNvPr id="74" name="Rounded Rectangle 21">
            <a:extLst>
              <a:ext uri="{FF2B5EF4-FFF2-40B4-BE49-F238E27FC236}">
                <a16:creationId xmlns:a16="http://schemas.microsoft.com/office/drawing/2014/main" id="{20BC9F6C-BDB1-7266-4345-171E90B3D559}"/>
              </a:ext>
            </a:extLst>
          </p:cNvPr>
          <p:cNvSpPr/>
          <p:nvPr/>
        </p:nvSpPr>
        <p:spPr>
          <a:xfrm>
            <a:off x="1483241" y="1077835"/>
            <a:ext cx="9505507" cy="777240"/>
          </a:xfrm>
          <a:prstGeom prst="roundRect">
            <a:avLst/>
          </a:prstGeom>
          <a:solidFill>
            <a:srgbClr val="F3F6F8"/>
          </a:solidFill>
          <a:ln>
            <a:solidFill>
              <a:srgbClr val="D7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22A42"/>
                </a:solidFill>
              </a:defRPr>
            </a:pPr>
            <a:r>
              <a:rPr lang="en-US" sz="2000" dirty="0"/>
              <a:t>Regulatory objective:  Balance efficiency and investment incentives with affordability, quality and fair competition</a:t>
            </a:r>
          </a:p>
        </p:txBody>
      </p:sp>
      <p:sp>
        <p:nvSpPr>
          <p:cNvPr id="93" name="Content Placeholder 1">
            <a:extLst>
              <a:ext uri="{FF2B5EF4-FFF2-40B4-BE49-F238E27FC236}">
                <a16:creationId xmlns:a16="http://schemas.microsoft.com/office/drawing/2014/main" id="{1087F946-900D-6F12-2F1A-4FBC775F7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805" y="1855076"/>
            <a:ext cx="12025607" cy="4898942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400" dirty="0"/>
              <a:t>Predictable tariff methodologies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Clear rules for allowed revenues, efficient costs, depreciation and return on invested capital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Network Performance 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Quality of service and efficiency incentives align company returns with measurable outcomes for customers.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Non-discriminatory network access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Transparent connection, access and service conditions prevent barriers to competition</a:t>
            </a:r>
            <a:r>
              <a:rPr lang="en-US" dirty="0"/>
              <a:t>.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Innovation-compatible regulation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Regulation enables innovation and flexibility while protecting consumers.</a:t>
            </a:r>
          </a:p>
          <a:p>
            <a:pPr>
              <a:spcBef>
                <a:spcPts val="300"/>
              </a:spcBef>
            </a:pPr>
            <a:r>
              <a:rPr lang="en-US" sz="2400" dirty="0"/>
              <a:t>Consumer protection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Efficiency gains support reliable service, fair tariffs and consumer protection.</a:t>
            </a: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/>
              <a:t>Transparency and monitoring</a:t>
            </a:r>
          </a:p>
          <a:p>
            <a:pPr lvl="1">
              <a:spcBef>
                <a:spcPts val="300"/>
              </a:spcBef>
            </a:pPr>
            <a:r>
              <a:rPr lang="en-US" sz="2000" dirty="0"/>
              <a:t>Transparency and market monitoring strengthen accountability and market confidence.</a:t>
            </a:r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83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6E17C-9D29-ACEE-972E-8861104B2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22135A-BE31-901A-4644-923DBDE7C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838" y="318030"/>
            <a:ext cx="9401376" cy="486304"/>
          </a:xfrm>
        </p:spPr>
        <p:txBody>
          <a:bodyPr/>
          <a:lstStyle/>
          <a:p>
            <a:r>
              <a:rPr lang="en-US" dirty="0"/>
              <a:t>From Regulation to Results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B2D8CA-0D9E-1662-9616-B1E3CA6339BC}"/>
              </a:ext>
            </a:extLst>
          </p:cNvPr>
          <p:cNvGrpSpPr/>
          <p:nvPr/>
        </p:nvGrpSpPr>
        <p:grpSpPr>
          <a:xfrm>
            <a:off x="299837" y="1128114"/>
            <a:ext cx="11841514" cy="4700016"/>
            <a:chOff x="640080" y="1691640"/>
            <a:chExt cx="11039369" cy="4700016"/>
          </a:xfrm>
        </p:grpSpPr>
        <p:sp>
          <p:nvSpPr>
            <p:cNvPr id="3" name="Shape 2">
              <a:extLst>
                <a:ext uri="{FF2B5EF4-FFF2-40B4-BE49-F238E27FC236}">
                  <a16:creationId xmlns:a16="http://schemas.microsoft.com/office/drawing/2014/main" id="{63EE06BD-6BDE-BF09-5121-45EF49C9721B}"/>
                </a:ext>
              </a:extLst>
            </p:cNvPr>
            <p:cNvSpPr/>
            <p:nvPr/>
          </p:nvSpPr>
          <p:spPr>
            <a:xfrm>
              <a:off x="655320" y="1699513"/>
              <a:ext cx="10881360" cy="1078992"/>
            </a:xfrm>
            <a:prstGeom prst="roundRect">
              <a:avLst>
                <a:gd name="adj" fmla="val 5932"/>
              </a:avLst>
            </a:prstGeom>
            <a:solidFill>
              <a:srgbClr val="F7F9FA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D5653B9D-5CF3-957E-11D2-38C7E0BCBDCB}"/>
                </a:ext>
              </a:extLst>
            </p:cNvPr>
            <p:cNvSpPr/>
            <p:nvPr/>
          </p:nvSpPr>
          <p:spPr>
            <a:xfrm>
              <a:off x="841248" y="1901952"/>
              <a:ext cx="658368" cy="658368"/>
            </a:xfrm>
            <a:prstGeom prst="ellipse">
              <a:avLst/>
            </a:prstGeom>
            <a:solidFill>
              <a:srgbClr val="0B3D62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pic>
          <p:nvPicPr>
            <p:cNvPr id="6" name="Image 0" descr="percent.png">
              <a:extLst>
                <a:ext uri="{FF2B5EF4-FFF2-40B4-BE49-F238E27FC236}">
                  <a16:creationId xmlns:a16="http://schemas.microsoft.com/office/drawing/2014/main" id="{A1ADC5A7-1B1E-5197-D3F9-B1988FF23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9256" y="2059960"/>
              <a:ext cx="342351" cy="342351"/>
            </a:xfrm>
            <a:prstGeom prst="rect">
              <a:avLst/>
            </a:prstGeom>
          </p:spPr>
        </p:pic>
        <p:sp>
          <p:nvSpPr>
            <p:cNvPr id="8" name="Text 4">
              <a:extLst>
                <a:ext uri="{FF2B5EF4-FFF2-40B4-BE49-F238E27FC236}">
                  <a16:creationId xmlns:a16="http://schemas.microsoft.com/office/drawing/2014/main" id="{8885A1B2-6CBD-8F6B-0E22-34ACA79361A3}"/>
                </a:ext>
              </a:extLst>
            </p:cNvPr>
            <p:cNvSpPr/>
            <p:nvPr/>
          </p:nvSpPr>
          <p:spPr>
            <a:xfrm>
              <a:off x="1691640" y="1847088"/>
              <a:ext cx="3669673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Incentive-based Tariff Methodology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" name="Text 5">
              <a:extLst>
                <a:ext uri="{FF2B5EF4-FFF2-40B4-BE49-F238E27FC236}">
                  <a16:creationId xmlns:a16="http://schemas.microsoft.com/office/drawing/2014/main" id="{1028F8CA-7943-65F1-2607-F7D65B7E2FCD}"/>
                </a:ext>
              </a:extLst>
            </p:cNvPr>
            <p:cNvSpPr/>
            <p:nvPr/>
          </p:nvSpPr>
          <p:spPr>
            <a:xfrm>
              <a:off x="5257800" y="1691640"/>
              <a:ext cx="1554480" cy="10789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Cambria" pitchFamily="34" charset="-122"/>
                  <a:cs typeface="Cambria" pitchFamily="34" charset="-120"/>
                </a:rPr>
                <a:t>3–5 yr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" name="Text 6">
              <a:extLst>
                <a:ext uri="{FF2B5EF4-FFF2-40B4-BE49-F238E27FC236}">
                  <a16:creationId xmlns:a16="http://schemas.microsoft.com/office/drawing/2014/main" id="{D50646B0-FFD9-B482-BAA0-F37165E2ACF6}"/>
                </a:ext>
              </a:extLst>
            </p:cNvPr>
            <p:cNvSpPr/>
            <p:nvPr/>
          </p:nvSpPr>
          <p:spPr>
            <a:xfrm>
              <a:off x="6995160" y="1801368"/>
              <a:ext cx="4526280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2000"/>
                </a:lnSpc>
                <a:buNone/>
              </a:pPr>
              <a:r>
                <a:rPr lang="en-US" sz="1800" dirty="0">
                  <a:solidFill>
                    <a:srgbClr val="1B2A33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GNERC Resolution N14 (2014): Regulatory Asset Base, WACC-set return, and an X-factor efficiency incentive on controllable opex.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1" name="Shape 7">
              <a:extLst>
                <a:ext uri="{FF2B5EF4-FFF2-40B4-BE49-F238E27FC236}">
                  <a16:creationId xmlns:a16="http://schemas.microsoft.com/office/drawing/2014/main" id="{DC61EB57-3CAF-E21E-DDDD-E2BA716E342B}"/>
                </a:ext>
              </a:extLst>
            </p:cNvPr>
            <p:cNvSpPr/>
            <p:nvPr/>
          </p:nvSpPr>
          <p:spPr>
            <a:xfrm>
              <a:off x="640080" y="2898648"/>
              <a:ext cx="10881360" cy="1078992"/>
            </a:xfrm>
            <a:prstGeom prst="roundRect">
              <a:avLst>
                <a:gd name="adj" fmla="val 5932"/>
              </a:avLst>
            </a:prstGeom>
            <a:solidFill>
              <a:srgbClr val="F7F9FA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" name="Shape 8">
              <a:extLst>
                <a:ext uri="{FF2B5EF4-FFF2-40B4-BE49-F238E27FC236}">
                  <a16:creationId xmlns:a16="http://schemas.microsoft.com/office/drawing/2014/main" id="{867B2860-58BB-EF41-0CC1-94590A590E8D}"/>
                </a:ext>
              </a:extLst>
            </p:cNvPr>
            <p:cNvSpPr/>
            <p:nvPr/>
          </p:nvSpPr>
          <p:spPr>
            <a:xfrm>
              <a:off x="841248" y="3108960"/>
              <a:ext cx="658368" cy="658368"/>
            </a:xfrm>
            <a:prstGeom prst="ellipse">
              <a:avLst/>
            </a:prstGeom>
            <a:solidFill>
              <a:srgbClr val="0B3D62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pic>
          <p:nvPicPr>
            <p:cNvPr id="13" name="Image 1" descr="target.png">
              <a:extLst>
                <a:ext uri="{FF2B5EF4-FFF2-40B4-BE49-F238E27FC236}">
                  <a16:creationId xmlns:a16="http://schemas.microsoft.com/office/drawing/2014/main" id="{D54908A9-9250-8B27-CF78-6945D3AC8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9256" y="3266968"/>
              <a:ext cx="342351" cy="342351"/>
            </a:xfrm>
            <a:prstGeom prst="rect">
              <a:avLst/>
            </a:prstGeom>
          </p:spPr>
        </p:pic>
        <p:sp>
          <p:nvSpPr>
            <p:cNvPr id="14" name="Text 9">
              <a:extLst>
                <a:ext uri="{FF2B5EF4-FFF2-40B4-BE49-F238E27FC236}">
                  <a16:creationId xmlns:a16="http://schemas.microsoft.com/office/drawing/2014/main" id="{3EF3B34A-0D73-1B88-CFEF-43284C0429E0}"/>
                </a:ext>
              </a:extLst>
            </p:cNvPr>
            <p:cNvSpPr/>
            <p:nvPr/>
          </p:nvSpPr>
          <p:spPr>
            <a:xfrm>
              <a:off x="1691640" y="3054096"/>
              <a:ext cx="3669673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Generation Capacity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CfD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 Auctions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E1B48B91-E00B-03E6-C7A1-9926A9D2634C}"/>
                </a:ext>
              </a:extLst>
            </p:cNvPr>
            <p:cNvSpPr/>
            <p:nvPr/>
          </p:nvSpPr>
          <p:spPr>
            <a:xfrm>
              <a:off x="5257800" y="2898648"/>
              <a:ext cx="1554480" cy="10789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Cambria" pitchFamily="34" charset="-122"/>
                  <a:cs typeface="Cambria" pitchFamily="34" charset="-120"/>
                </a:rPr>
                <a:t> </a:t>
              </a:r>
              <a:r>
                <a:rPr lang="ka-GE" sz="24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242 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mbria" pitchFamily="34" charset="-122"/>
                  <a:cs typeface="Cambria" pitchFamily="34" charset="-120"/>
                </a:rPr>
                <a:t>MW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6" name="Text 11">
              <a:extLst>
                <a:ext uri="{FF2B5EF4-FFF2-40B4-BE49-F238E27FC236}">
                  <a16:creationId xmlns:a16="http://schemas.microsoft.com/office/drawing/2014/main" id="{34AD65EC-E4CE-C5E0-1B43-2327B8ACAACD}"/>
                </a:ext>
              </a:extLst>
            </p:cNvPr>
            <p:cNvSpPr/>
            <p:nvPr/>
          </p:nvSpPr>
          <p:spPr>
            <a:xfrm>
              <a:off x="6995160" y="3008376"/>
              <a:ext cx="4684289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2000"/>
                </a:lnSpc>
                <a:buNone/>
              </a:pPr>
              <a:r>
                <a:rPr lang="en-US" sz="1800" dirty="0">
                  <a:solidFill>
                    <a:srgbClr val="1B2A33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First Auction selected 24 hydro, wind and solar projects for 15-year Contracts for Difference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7" name="Shape 12">
              <a:extLst>
                <a:ext uri="{FF2B5EF4-FFF2-40B4-BE49-F238E27FC236}">
                  <a16:creationId xmlns:a16="http://schemas.microsoft.com/office/drawing/2014/main" id="{621F4D74-1969-D800-A3CD-57ACF8722B2A}"/>
                </a:ext>
              </a:extLst>
            </p:cNvPr>
            <p:cNvSpPr/>
            <p:nvPr/>
          </p:nvSpPr>
          <p:spPr>
            <a:xfrm>
              <a:off x="640080" y="4105656"/>
              <a:ext cx="10881360" cy="1078992"/>
            </a:xfrm>
            <a:prstGeom prst="roundRect">
              <a:avLst>
                <a:gd name="adj" fmla="val 5932"/>
              </a:avLst>
            </a:prstGeom>
            <a:solidFill>
              <a:srgbClr val="F7F9FA"/>
            </a:solidFill>
            <a:ln/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18" name="Shape 13">
              <a:extLst>
                <a:ext uri="{FF2B5EF4-FFF2-40B4-BE49-F238E27FC236}">
                  <a16:creationId xmlns:a16="http://schemas.microsoft.com/office/drawing/2014/main" id="{3558A9F9-DDB5-FC4F-977F-FFD0A294F515}"/>
                </a:ext>
              </a:extLst>
            </p:cNvPr>
            <p:cNvSpPr/>
            <p:nvPr/>
          </p:nvSpPr>
          <p:spPr>
            <a:xfrm>
              <a:off x="841248" y="4315968"/>
              <a:ext cx="658368" cy="658368"/>
            </a:xfrm>
            <a:prstGeom prst="ellipse">
              <a:avLst/>
            </a:prstGeom>
            <a:solidFill>
              <a:srgbClr val="0B3D62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pic>
          <p:nvPicPr>
            <p:cNvPr id="19" name="Image 2" descr="home.png">
              <a:extLst>
                <a:ext uri="{FF2B5EF4-FFF2-40B4-BE49-F238E27FC236}">
                  <a16:creationId xmlns:a16="http://schemas.microsoft.com/office/drawing/2014/main" id="{768DB480-1E83-4FE8-72F2-D05E2435D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9256" y="4473976"/>
              <a:ext cx="342351" cy="342351"/>
            </a:xfrm>
            <a:prstGeom prst="rect">
              <a:avLst/>
            </a:prstGeom>
          </p:spPr>
        </p:pic>
        <p:sp>
          <p:nvSpPr>
            <p:cNvPr id="20" name="Text 14">
              <a:extLst>
                <a:ext uri="{FF2B5EF4-FFF2-40B4-BE49-F238E27FC236}">
                  <a16:creationId xmlns:a16="http://schemas.microsoft.com/office/drawing/2014/main" id="{580180D4-6B18-C758-9442-A059CEF23948}"/>
                </a:ext>
              </a:extLst>
            </p:cNvPr>
            <p:cNvSpPr/>
            <p:nvPr/>
          </p:nvSpPr>
          <p:spPr>
            <a:xfrm>
              <a:off x="1691640" y="4261104"/>
              <a:ext cx="3669673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Net Metering / Net Billing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" name="Text 15">
              <a:extLst>
                <a:ext uri="{FF2B5EF4-FFF2-40B4-BE49-F238E27FC236}">
                  <a16:creationId xmlns:a16="http://schemas.microsoft.com/office/drawing/2014/main" id="{5F6E1FCC-F56D-AB27-F87F-9EE7B4CD28B2}"/>
                </a:ext>
              </a:extLst>
            </p:cNvPr>
            <p:cNvSpPr/>
            <p:nvPr/>
          </p:nvSpPr>
          <p:spPr>
            <a:xfrm>
              <a:off x="5257800" y="4105656"/>
              <a:ext cx="1554480" cy="10789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Cambria" pitchFamily="34" charset="-122"/>
                  <a:cs typeface="Cambria" pitchFamily="34" charset="-120"/>
                </a:rPr>
                <a:t>350 MW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" name="Text 16">
              <a:extLst>
                <a:ext uri="{FF2B5EF4-FFF2-40B4-BE49-F238E27FC236}">
                  <a16:creationId xmlns:a16="http://schemas.microsoft.com/office/drawing/2014/main" id="{CB9B885A-FDB1-34FA-0DCC-78CEA287C9AA}"/>
                </a:ext>
              </a:extLst>
            </p:cNvPr>
            <p:cNvSpPr/>
            <p:nvPr/>
          </p:nvSpPr>
          <p:spPr>
            <a:xfrm>
              <a:off x="6995160" y="4215384"/>
              <a:ext cx="4297680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2000"/>
                </a:lnSpc>
                <a:buNone/>
              </a:pPr>
              <a:r>
                <a:rPr lang="en-US" sz="1800" dirty="0">
                  <a:solidFill>
                    <a:srgbClr val="1B2A33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2680 registered micro power plants feeding the distribution grid as of August 2026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23" name="Shape 17">
              <a:extLst>
                <a:ext uri="{FF2B5EF4-FFF2-40B4-BE49-F238E27FC236}">
                  <a16:creationId xmlns:a16="http://schemas.microsoft.com/office/drawing/2014/main" id="{F3B89E56-2EB5-0A10-5776-56141C6804AA}"/>
                </a:ext>
              </a:extLst>
            </p:cNvPr>
            <p:cNvSpPr/>
            <p:nvPr/>
          </p:nvSpPr>
          <p:spPr>
            <a:xfrm>
              <a:off x="640080" y="5312664"/>
              <a:ext cx="10881360" cy="1078992"/>
            </a:xfrm>
            <a:prstGeom prst="roundRect">
              <a:avLst>
                <a:gd name="adj" fmla="val 5932"/>
              </a:avLst>
            </a:prstGeom>
            <a:solidFill>
              <a:srgbClr val="F7F9FA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4" name="Shape 18">
              <a:extLst>
                <a:ext uri="{FF2B5EF4-FFF2-40B4-BE49-F238E27FC236}">
                  <a16:creationId xmlns:a16="http://schemas.microsoft.com/office/drawing/2014/main" id="{4664652D-CAFC-C1FD-CAFC-C7516C5C5D83}"/>
                </a:ext>
              </a:extLst>
            </p:cNvPr>
            <p:cNvSpPr/>
            <p:nvPr/>
          </p:nvSpPr>
          <p:spPr>
            <a:xfrm>
              <a:off x="841248" y="5522976"/>
              <a:ext cx="658368" cy="658368"/>
            </a:xfrm>
            <a:prstGeom prst="ellipse">
              <a:avLst/>
            </a:prstGeom>
            <a:solidFill>
              <a:srgbClr val="0B3D62"/>
            </a:solidFill>
            <a:ln/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pic>
          <p:nvPicPr>
            <p:cNvPr id="25" name="Image 3" descr="anchor.png">
              <a:extLst>
                <a:ext uri="{FF2B5EF4-FFF2-40B4-BE49-F238E27FC236}">
                  <a16:creationId xmlns:a16="http://schemas.microsoft.com/office/drawing/2014/main" id="{36E6960C-3658-4E74-DE5D-E1AE4247B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9256" y="5680984"/>
              <a:ext cx="342351" cy="342351"/>
            </a:xfrm>
            <a:prstGeom prst="rect">
              <a:avLst/>
            </a:prstGeom>
          </p:spPr>
        </p:pic>
        <p:sp>
          <p:nvSpPr>
            <p:cNvPr id="26" name="Text 19">
              <a:extLst>
                <a:ext uri="{FF2B5EF4-FFF2-40B4-BE49-F238E27FC236}">
                  <a16:creationId xmlns:a16="http://schemas.microsoft.com/office/drawing/2014/main" id="{F985AA47-C149-59AC-D88E-D82A78A6441D}"/>
                </a:ext>
              </a:extLst>
            </p:cNvPr>
            <p:cNvSpPr/>
            <p:nvPr/>
          </p:nvSpPr>
          <p:spPr>
            <a:xfrm>
              <a:off x="1691640" y="5468112"/>
              <a:ext cx="3669673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Black Sea Submarine Cable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7" name="Text 20">
              <a:extLst>
                <a:ext uri="{FF2B5EF4-FFF2-40B4-BE49-F238E27FC236}">
                  <a16:creationId xmlns:a16="http://schemas.microsoft.com/office/drawing/2014/main" id="{BD88F08A-B9EC-BDEA-258A-9362E564C7C3}"/>
                </a:ext>
              </a:extLst>
            </p:cNvPr>
            <p:cNvSpPr/>
            <p:nvPr/>
          </p:nvSpPr>
          <p:spPr>
            <a:xfrm>
              <a:off x="5257800" y="5312664"/>
              <a:ext cx="1554480" cy="10789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Cambria" pitchFamily="34" charset="-122"/>
                  <a:cs typeface="Cambria" pitchFamily="34" charset="-120"/>
                </a:rPr>
                <a:t>1,155 km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8" name="Text 21">
              <a:extLst>
                <a:ext uri="{FF2B5EF4-FFF2-40B4-BE49-F238E27FC236}">
                  <a16:creationId xmlns:a16="http://schemas.microsoft.com/office/drawing/2014/main" id="{E6562843-AFFF-519F-460A-75D2452D2257}"/>
                </a:ext>
              </a:extLst>
            </p:cNvPr>
            <p:cNvSpPr/>
            <p:nvPr/>
          </p:nvSpPr>
          <p:spPr>
            <a:xfrm>
              <a:off x="6995160" y="5422392"/>
              <a:ext cx="4487003" cy="8595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2000"/>
                </a:lnSpc>
                <a:buNone/>
              </a:pPr>
              <a:r>
                <a:rPr lang="en-US" sz="1800" dirty="0">
                  <a:solidFill>
                    <a:srgbClr val="1B2A33"/>
                  </a:solidFill>
                  <a:latin typeface="+mn-lt"/>
                  <a:ea typeface="Calibri" pitchFamily="34" charset="-122"/>
                  <a:cs typeface="Calibri" pitchFamily="34" charset="-120"/>
                </a:rPr>
                <a:t>GSE-Transelectrica HVDC link (Anaklia–Constanța), 1,000–1,300 MW, an EU Project of Mutual Interest.</a:t>
              </a:r>
              <a:endParaRPr lang="en-US" sz="18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762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DDCB6-B010-E050-D2E4-0900183F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7743B0-488A-0591-5C10-D2E80E34A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Georgian Pathway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C28225B4-CAD3-F6E7-CFA6-6B8F22CF6001}"/>
              </a:ext>
            </a:extLst>
          </p:cNvPr>
          <p:cNvSpPr/>
          <p:nvPr/>
        </p:nvSpPr>
        <p:spPr>
          <a:xfrm>
            <a:off x="619878" y="1443901"/>
            <a:ext cx="3486416" cy="634126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Past</a:t>
            </a:r>
            <a:endParaRPr sz="2400" b="1" dirty="0"/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4EA78916-1E2F-B2B9-5A3C-4EC4B47F8244}"/>
              </a:ext>
            </a:extLst>
          </p:cNvPr>
          <p:cNvSpPr/>
          <p:nvPr/>
        </p:nvSpPr>
        <p:spPr>
          <a:xfrm>
            <a:off x="619878" y="2266861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/>
              <a:t>Cost-based regulation</a:t>
            </a:r>
            <a:endParaRPr lang="en-US" sz="1800" dirty="0"/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8451DB02-BF5F-6F38-F46B-C8805B78CB73}"/>
              </a:ext>
            </a:extLst>
          </p:cNvPr>
          <p:cNvSpPr/>
          <p:nvPr/>
        </p:nvSpPr>
        <p:spPr>
          <a:xfrm>
            <a:off x="619878" y="2980093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/>
              <a:t>Vertically structured sector</a:t>
            </a:r>
            <a:endParaRPr lang="en-US" sz="1800" dirty="0"/>
          </a:p>
        </p:txBody>
      </p:sp>
      <p:sp>
        <p:nvSpPr>
          <p:cNvPr id="17" name="Rounded Rectangle 10">
            <a:extLst>
              <a:ext uri="{FF2B5EF4-FFF2-40B4-BE49-F238E27FC236}">
                <a16:creationId xmlns:a16="http://schemas.microsoft.com/office/drawing/2014/main" id="{FD30B05D-ED90-EA41-B401-99922EF73C2A}"/>
              </a:ext>
            </a:extLst>
          </p:cNvPr>
          <p:cNvSpPr/>
          <p:nvPr/>
        </p:nvSpPr>
        <p:spPr>
          <a:xfrm>
            <a:off x="619878" y="3693325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/>
              <a:t>Limited competition</a:t>
            </a:r>
            <a:endParaRPr lang="en-US" sz="1800" dirty="0"/>
          </a:p>
        </p:txBody>
      </p:sp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DB7A86C8-7B52-0DE4-5345-1B121C7887DD}"/>
              </a:ext>
            </a:extLst>
          </p:cNvPr>
          <p:cNvSpPr/>
          <p:nvPr/>
        </p:nvSpPr>
        <p:spPr>
          <a:xfrm>
            <a:off x="4414638" y="1443901"/>
            <a:ext cx="3486416" cy="634126"/>
          </a:xfrm>
          <a:prstGeom prst="roundRect">
            <a:avLst/>
          </a:prstGeom>
          <a:solidFill>
            <a:srgbClr val="2760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Today</a:t>
            </a:r>
            <a:endParaRPr sz="2400" b="1" dirty="0"/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BC3B22F2-BD17-55BE-0A7E-5A999FB42D3B}"/>
              </a:ext>
            </a:extLst>
          </p:cNvPr>
          <p:cNvSpPr/>
          <p:nvPr/>
        </p:nvSpPr>
        <p:spPr>
          <a:xfrm>
            <a:off x="4414638" y="2266861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 dirty="0"/>
              <a:t>RAB / incentive-oriented regulation</a:t>
            </a:r>
          </a:p>
        </p:txBody>
      </p:sp>
      <p:sp>
        <p:nvSpPr>
          <p:cNvPr id="29" name="Rounded Rectangle 16">
            <a:extLst>
              <a:ext uri="{FF2B5EF4-FFF2-40B4-BE49-F238E27FC236}">
                <a16:creationId xmlns:a16="http://schemas.microsoft.com/office/drawing/2014/main" id="{B709FDD7-6D21-82EC-5AA2-7ECAB86AEB9E}"/>
              </a:ext>
            </a:extLst>
          </p:cNvPr>
          <p:cNvSpPr/>
          <p:nvPr/>
        </p:nvSpPr>
        <p:spPr>
          <a:xfrm>
            <a:off x="4414638" y="2980093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 dirty="0"/>
              <a:t>Network investment and efficiency</a:t>
            </a:r>
          </a:p>
        </p:txBody>
      </p:sp>
      <p:sp>
        <p:nvSpPr>
          <p:cNvPr id="33" name="Rounded Rectangle 18">
            <a:extLst>
              <a:ext uri="{FF2B5EF4-FFF2-40B4-BE49-F238E27FC236}">
                <a16:creationId xmlns:a16="http://schemas.microsoft.com/office/drawing/2014/main" id="{7A036408-7116-2939-FF31-EEF5883E328B}"/>
              </a:ext>
            </a:extLst>
          </p:cNvPr>
          <p:cNvSpPr/>
          <p:nvPr/>
        </p:nvSpPr>
        <p:spPr>
          <a:xfrm>
            <a:off x="4414638" y="3693325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/>
              <a:t>Increasing transparency</a:t>
            </a:r>
            <a:endParaRPr lang="en-US" sz="1800" dirty="0"/>
          </a:p>
        </p:txBody>
      </p:sp>
      <p:sp>
        <p:nvSpPr>
          <p:cNvPr id="37" name="Rounded Rectangle 20">
            <a:extLst>
              <a:ext uri="{FF2B5EF4-FFF2-40B4-BE49-F238E27FC236}">
                <a16:creationId xmlns:a16="http://schemas.microsoft.com/office/drawing/2014/main" id="{6FFC3415-8C6A-3582-ACB4-5E8B939A7C78}"/>
              </a:ext>
            </a:extLst>
          </p:cNvPr>
          <p:cNvSpPr/>
          <p:nvPr/>
        </p:nvSpPr>
        <p:spPr>
          <a:xfrm>
            <a:off x="8209398" y="1443901"/>
            <a:ext cx="3486416" cy="634126"/>
          </a:xfrm>
          <a:prstGeom prst="roundRect">
            <a:avLst/>
          </a:prstGeom>
          <a:solidFill>
            <a:srgbClr val="2A87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NEXT</a:t>
            </a:r>
            <a:endParaRPr sz="2400" b="1" dirty="0"/>
          </a:p>
        </p:txBody>
      </p:sp>
      <p:sp>
        <p:nvSpPr>
          <p:cNvPr id="41" name="Rounded Rectangle 22">
            <a:extLst>
              <a:ext uri="{FF2B5EF4-FFF2-40B4-BE49-F238E27FC236}">
                <a16:creationId xmlns:a16="http://schemas.microsoft.com/office/drawing/2014/main" id="{6654C306-17BD-6F2C-58EC-44EFADBDE4DB}"/>
              </a:ext>
            </a:extLst>
          </p:cNvPr>
          <p:cNvSpPr/>
          <p:nvPr/>
        </p:nvSpPr>
        <p:spPr>
          <a:xfrm>
            <a:off x="8209398" y="2266861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 dirty="0"/>
              <a:t>Performance-based regulation</a:t>
            </a:r>
          </a:p>
        </p:txBody>
      </p:sp>
      <p:sp>
        <p:nvSpPr>
          <p:cNvPr id="45" name="Rounded Rectangle 24">
            <a:extLst>
              <a:ext uri="{FF2B5EF4-FFF2-40B4-BE49-F238E27FC236}">
                <a16:creationId xmlns:a16="http://schemas.microsoft.com/office/drawing/2014/main" id="{ED6895DB-7AED-5991-CEAF-6C1C0EAA168B}"/>
              </a:ext>
            </a:extLst>
          </p:cNvPr>
          <p:cNvSpPr/>
          <p:nvPr/>
        </p:nvSpPr>
        <p:spPr>
          <a:xfrm>
            <a:off x="8209398" y="2980093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 dirty="0"/>
              <a:t>Digital and flexible grids</a:t>
            </a:r>
          </a:p>
        </p:txBody>
      </p:sp>
      <p:sp>
        <p:nvSpPr>
          <p:cNvPr id="49" name="Rounded Rectangle 26">
            <a:extLst>
              <a:ext uri="{FF2B5EF4-FFF2-40B4-BE49-F238E27FC236}">
                <a16:creationId xmlns:a16="http://schemas.microsoft.com/office/drawing/2014/main" id="{8A042007-5082-5918-7816-775F532AF9CF}"/>
              </a:ext>
            </a:extLst>
          </p:cNvPr>
          <p:cNvSpPr/>
          <p:nvPr/>
        </p:nvSpPr>
        <p:spPr>
          <a:xfrm>
            <a:off x="8209398" y="3693325"/>
            <a:ext cx="3486416" cy="634126"/>
          </a:xfrm>
          <a:prstGeom prst="roundRect">
            <a:avLst/>
          </a:prstGeom>
          <a:solidFill>
            <a:srgbClr val="253E58"/>
          </a:solidFill>
          <a:ln>
            <a:solidFill>
              <a:srgbClr val="50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>
                <a:solidFill>
                  <a:srgbClr val="FFFFFF"/>
                </a:solidFill>
                <a:latin typeface="Aptos"/>
              </a:defRPr>
            </a:pPr>
            <a:r>
              <a:rPr lang="en-US" sz="1800" dirty="0"/>
              <a:t>Competitive and regional markets</a:t>
            </a:r>
          </a:p>
        </p:txBody>
      </p:sp>
      <p:sp>
        <p:nvSpPr>
          <p:cNvPr id="55" name="Rounded Rectangle 21">
            <a:extLst>
              <a:ext uri="{FF2B5EF4-FFF2-40B4-BE49-F238E27FC236}">
                <a16:creationId xmlns:a16="http://schemas.microsoft.com/office/drawing/2014/main" id="{26B541C3-2009-7636-EC06-A53C7DAA30F7}"/>
              </a:ext>
            </a:extLst>
          </p:cNvPr>
          <p:cNvSpPr/>
          <p:nvPr/>
        </p:nvSpPr>
        <p:spPr>
          <a:xfrm>
            <a:off x="1462068" y="4757433"/>
            <a:ext cx="9266275" cy="1062292"/>
          </a:xfrm>
          <a:prstGeom prst="roundRect">
            <a:avLst/>
          </a:prstGeom>
          <a:solidFill>
            <a:srgbClr val="F3F6F8"/>
          </a:solidFill>
          <a:ln>
            <a:solidFill>
              <a:srgbClr val="D7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22A42"/>
                </a:solidFill>
              </a:defRPr>
            </a:pPr>
            <a:r>
              <a:rPr lang="en-US" sz="2400" dirty="0"/>
              <a:t>Three Priorities: </a:t>
            </a:r>
          </a:p>
          <a:p>
            <a:pPr algn="ctr">
              <a:defRPr sz="1700" b="1">
                <a:solidFill>
                  <a:srgbClr val="122A42"/>
                </a:solidFill>
              </a:defRPr>
            </a:pPr>
            <a:r>
              <a:rPr lang="en-US" sz="2000" dirty="0"/>
              <a:t> • Strengthen performance incentives  • Make network regulation market-enabling   • Balance consumer protection, investor certainty and competition</a:t>
            </a:r>
          </a:p>
        </p:txBody>
      </p:sp>
    </p:spTree>
    <p:extLst>
      <p:ext uri="{BB962C8B-B14F-4D97-AF65-F5344CB8AC3E}">
        <p14:creationId xmlns:p14="http://schemas.microsoft.com/office/powerpoint/2010/main" val="1332076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05D82-CD69-54D2-598E-3C33C0945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B2F48A-BE5C-75F3-9171-1CFAC9D7F5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Expected Outcomes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E768F7D-2F96-2785-CE72-14F9336D2BDA}"/>
              </a:ext>
            </a:extLst>
          </p:cNvPr>
          <p:cNvGrpSpPr/>
          <p:nvPr/>
        </p:nvGrpSpPr>
        <p:grpSpPr>
          <a:xfrm>
            <a:off x="178167" y="1382995"/>
            <a:ext cx="566928" cy="566928"/>
            <a:chOff x="896112" y="2130552"/>
            <a:chExt cx="566928" cy="566928"/>
          </a:xfrm>
        </p:grpSpPr>
        <p:sp>
          <p:nvSpPr>
            <p:cNvPr id="3" name="Shape 4">
              <a:extLst>
                <a:ext uri="{FF2B5EF4-FFF2-40B4-BE49-F238E27FC236}">
                  <a16:creationId xmlns:a16="http://schemas.microsoft.com/office/drawing/2014/main" id="{B95D1E11-A255-791D-734E-1D204DDC44BB}"/>
                </a:ext>
              </a:extLst>
            </p:cNvPr>
            <p:cNvSpPr/>
            <p:nvPr/>
          </p:nvSpPr>
          <p:spPr>
            <a:xfrm>
              <a:off x="896112" y="2130552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Image 0" descr="grid.png">
              <a:extLst>
                <a:ext uri="{FF2B5EF4-FFF2-40B4-BE49-F238E27FC236}">
                  <a16:creationId xmlns:a16="http://schemas.microsoft.com/office/drawing/2014/main" id="{262D3358-A1D9-5411-713D-7B46FB88C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175" y="2266615"/>
              <a:ext cx="294803" cy="29480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E56286-7CC8-E9A9-E51F-7F086F06AEDE}"/>
              </a:ext>
            </a:extLst>
          </p:cNvPr>
          <p:cNvGrpSpPr/>
          <p:nvPr/>
        </p:nvGrpSpPr>
        <p:grpSpPr>
          <a:xfrm>
            <a:off x="4148903" y="1382800"/>
            <a:ext cx="566928" cy="566928"/>
            <a:chOff x="4581144" y="2130552"/>
            <a:chExt cx="566928" cy="566928"/>
          </a:xfrm>
        </p:grpSpPr>
        <p:sp>
          <p:nvSpPr>
            <p:cNvPr id="18" name="Shape 8">
              <a:extLst>
                <a:ext uri="{FF2B5EF4-FFF2-40B4-BE49-F238E27FC236}">
                  <a16:creationId xmlns:a16="http://schemas.microsoft.com/office/drawing/2014/main" id="{300EFCED-3EFC-793B-50C2-F1B4708A47F9}"/>
                </a:ext>
              </a:extLst>
            </p:cNvPr>
            <p:cNvSpPr/>
            <p:nvPr/>
          </p:nvSpPr>
          <p:spPr>
            <a:xfrm>
              <a:off x="4581144" y="2130552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0" name="Image 1" descr="sun.png">
              <a:extLst>
                <a:ext uri="{FF2B5EF4-FFF2-40B4-BE49-F238E27FC236}">
                  <a16:creationId xmlns:a16="http://schemas.microsoft.com/office/drawing/2014/main" id="{1C36A316-4EA0-A793-8081-D20B9E1C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7207" y="2266615"/>
              <a:ext cx="294803" cy="294803"/>
            </a:xfrm>
            <a:prstGeom prst="rect">
              <a:avLst/>
            </a:prstGeom>
            <a:solidFill>
              <a:srgbClr val="002060"/>
            </a:solidFill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F27576-775C-2751-F655-6ECAAAF69D9C}"/>
              </a:ext>
            </a:extLst>
          </p:cNvPr>
          <p:cNvGrpSpPr/>
          <p:nvPr/>
        </p:nvGrpSpPr>
        <p:grpSpPr>
          <a:xfrm>
            <a:off x="8358979" y="1380444"/>
            <a:ext cx="613036" cy="566928"/>
            <a:chOff x="8266176" y="2130552"/>
            <a:chExt cx="566928" cy="566928"/>
          </a:xfrm>
        </p:grpSpPr>
        <p:sp>
          <p:nvSpPr>
            <p:cNvPr id="23" name="Shape 12">
              <a:extLst>
                <a:ext uri="{FF2B5EF4-FFF2-40B4-BE49-F238E27FC236}">
                  <a16:creationId xmlns:a16="http://schemas.microsoft.com/office/drawing/2014/main" id="{D747C225-8609-481F-01EB-F53D20E3A1CF}"/>
                </a:ext>
              </a:extLst>
            </p:cNvPr>
            <p:cNvSpPr/>
            <p:nvPr/>
          </p:nvSpPr>
          <p:spPr>
            <a:xfrm>
              <a:off x="8266176" y="2130552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5" name="Image 2" descr="anchor.png">
              <a:extLst>
                <a:ext uri="{FF2B5EF4-FFF2-40B4-BE49-F238E27FC236}">
                  <a16:creationId xmlns:a16="http://schemas.microsoft.com/office/drawing/2014/main" id="{499B8FD9-54E7-60D8-9D31-0D91EDCEF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02239" y="2266615"/>
              <a:ext cx="294803" cy="294803"/>
            </a:xfrm>
            <a:prstGeom prst="rect">
              <a:avLst/>
            </a:prstGeom>
            <a:solidFill>
              <a:srgbClr val="002060"/>
            </a:solidFill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18CB62C-09D2-F66C-998C-68ED93611B23}"/>
              </a:ext>
            </a:extLst>
          </p:cNvPr>
          <p:cNvGrpSpPr/>
          <p:nvPr/>
        </p:nvGrpSpPr>
        <p:grpSpPr>
          <a:xfrm>
            <a:off x="178167" y="3916313"/>
            <a:ext cx="566928" cy="566928"/>
            <a:chOff x="896112" y="4352544"/>
            <a:chExt cx="566928" cy="566928"/>
          </a:xfrm>
        </p:grpSpPr>
        <p:sp>
          <p:nvSpPr>
            <p:cNvPr id="36" name="Shape 16">
              <a:extLst>
                <a:ext uri="{FF2B5EF4-FFF2-40B4-BE49-F238E27FC236}">
                  <a16:creationId xmlns:a16="http://schemas.microsoft.com/office/drawing/2014/main" id="{F4B42801-6517-6FA6-B047-5710DD4106CA}"/>
                </a:ext>
              </a:extLst>
            </p:cNvPr>
            <p:cNvSpPr/>
            <p:nvPr/>
          </p:nvSpPr>
          <p:spPr>
            <a:xfrm>
              <a:off x="896112" y="4352544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8" name="Image 3" descr="barchart.png">
              <a:extLst>
                <a:ext uri="{FF2B5EF4-FFF2-40B4-BE49-F238E27FC236}">
                  <a16:creationId xmlns:a16="http://schemas.microsoft.com/office/drawing/2014/main" id="{C339126F-F57D-F276-545E-8E74D1106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175" y="4488607"/>
              <a:ext cx="294803" cy="294803"/>
            </a:xfrm>
            <a:prstGeom prst="rect">
              <a:avLst/>
            </a:prstGeom>
            <a:solidFill>
              <a:srgbClr val="002060"/>
            </a:solidFill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EB662B-DD09-FF9E-0065-0DB268F5CBA1}"/>
              </a:ext>
            </a:extLst>
          </p:cNvPr>
          <p:cNvGrpSpPr/>
          <p:nvPr/>
        </p:nvGrpSpPr>
        <p:grpSpPr>
          <a:xfrm>
            <a:off x="8368853" y="3918519"/>
            <a:ext cx="566928" cy="566928"/>
            <a:chOff x="4581144" y="4352544"/>
            <a:chExt cx="566928" cy="566928"/>
          </a:xfrm>
        </p:grpSpPr>
        <p:sp>
          <p:nvSpPr>
            <p:cNvPr id="41" name="Shape 20">
              <a:extLst>
                <a:ext uri="{FF2B5EF4-FFF2-40B4-BE49-F238E27FC236}">
                  <a16:creationId xmlns:a16="http://schemas.microsoft.com/office/drawing/2014/main" id="{837A0475-7770-6041-CFFF-A9C3EB6845F8}"/>
                </a:ext>
              </a:extLst>
            </p:cNvPr>
            <p:cNvSpPr/>
            <p:nvPr/>
          </p:nvSpPr>
          <p:spPr>
            <a:xfrm>
              <a:off x="4581144" y="4352544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3" name="Image 4" descr="users.png">
              <a:extLst>
                <a:ext uri="{FF2B5EF4-FFF2-40B4-BE49-F238E27FC236}">
                  <a16:creationId xmlns:a16="http://schemas.microsoft.com/office/drawing/2014/main" id="{DE1FB10D-192A-B042-26CC-088297D4A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17207" y="4488607"/>
              <a:ext cx="294803" cy="294803"/>
            </a:xfrm>
            <a:prstGeom prst="rect">
              <a:avLst/>
            </a:prstGeom>
            <a:solidFill>
              <a:srgbClr val="002060"/>
            </a:solidFill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90A287-6914-7C5B-9B70-90DCBAE53EE4}"/>
              </a:ext>
            </a:extLst>
          </p:cNvPr>
          <p:cNvGrpSpPr/>
          <p:nvPr/>
        </p:nvGrpSpPr>
        <p:grpSpPr>
          <a:xfrm>
            <a:off x="4145868" y="3918929"/>
            <a:ext cx="566928" cy="566928"/>
            <a:chOff x="8266176" y="4352544"/>
            <a:chExt cx="566928" cy="566928"/>
          </a:xfrm>
        </p:grpSpPr>
        <p:sp>
          <p:nvSpPr>
            <p:cNvPr id="46" name="Shape 24">
              <a:extLst>
                <a:ext uri="{FF2B5EF4-FFF2-40B4-BE49-F238E27FC236}">
                  <a16:creationId xmlns:a16="http://schemas.microsoft.com/office/drawing/2014/main" id="{DDD702FF-7879-78C5-71B3-B78BA8D75CED}"/>
                </a:ext>
              </a:extLst>
            </p:cNvPr>
            <p:cNvSpPr/>
            <p:nvPr/>
          </p:nvSpPr>
          <p:spPr>
            <a:xfrm>
              <a:off x="8266176" y="4352544"/>
              <a:ext cx="566928" cy="566928"/>
            </a:xfrm>
            <a:prstGeom prst="ellipse">
              <a:avLst/>
            </a:prstGeom>
            <a:solidFill>
              <a:srgbClr val="002060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8" name="Image 5" descr="trending.png">
              <a:extLst>
                <a:ext uri="{FF2B5EF4-FFF2-40B4-BE49-F238E27FC236}">
                  <a16:creationId xmlns:a16="http://schemas.microsoft.com/office/drawing/2014/main" id="{411DE53B-FB5E-2744-53B1-7073BE039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02239" y="4488607"/>
              <a:ext cx="294803" cy="294803"/>
            </a:xfrm>
            <a:prstGeom prst="rect">
              <a:avLst/>
            </a:prstGeom>
            <a:solidFill>
              <a:srgbClr val="002060"/>
            </a:solidFill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5E0F2527-A896-0B8A-49F4-DACE1B496F72}"/>
              </a:ext>
            </a:extLst>
          </p:cNvPr>
          <p:cNvSpPr txBox="1"/>
          <p:nvPr/>
        </p:nvSpPr>
        <p:spPr>
          <a:xfrm>
            <a:off x="824022" y="1382995"/>
            <a:ext cx="304622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Grid Modernization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Over the next 10 years, the Georgias’s installed capacity is expected to reach 11,500 MW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B4E08D4-2045-3684-5D9D-AD97AFC5ACB7}"/>
              </a:ext>
            </a:extLst>
          </p:cNvPr>
          <p:cNvSpPr txBox="1"/>
          <p:nvPr/>
        </p:nvSpPr>
        <p:spPr>
          <a:xfrm>
            <a:off x="4751450" y="1382038"/>
            <a:ext cx="349875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Renewable Integration</a:t>
            </a: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95% of consumption met by renewables by 2035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B9CC89-EEDA-C6E5-5C4B-97680FA4B966}"/>
              </a:ext>
            </a:extLst>
          </p:cNvPr>
          <p:cNvSpPr txBox="1"/>
          <p:nvPr/>
        </p:nvSpPr>
        <p:spPr>
          <a:xfrm>
            <a:off x="9061969" y="1380444"/>
            <a:ext cx="311249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Cross-Border Trade</a:t>
            </a: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Black Sea Submarine Cable to link Georgia's grid directly to the EU (Romania)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AD1F942-008D-DAD3-7AB6-4D10F084027B}"/>
              </a:ext>
            </a:extLst>
          </p:cNvPr>
          <p:cNvSpPr txBox="1"/>
          <p:nvPr/>
        </p:nvSpPr>
        <p:spPr>
          <a:xfrm>
            <a:off x="881158" y="3918526"/>
            <a:ext cx="349875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Investor Certainty</a:t>
            </a: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Predictable rules alongside strong consumer protection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1DBECA5-A80B-6389-1268-A8F2B25917AA}"/>
              </a:ext>
            </a:extLst>
          </p:cNvPr>
          <p:cNvSpPr txBox="1"/>
          <p:nvPr/>
        </p:nvSpPr>
        <p:spPr>
          <a:xfrm>
            <a:off x="9000009" y="3926553"/>
            <a:ext cx="313705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Fair Competition</a:t>
            </a: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Equal conditions for all market participants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9909C20-CECC-05EA-E0EA-565E23C658A4}"/>
              </a:ext>
            </a:extLst>
          </p:cNvPr>
          <p:cNvSpPr txBox="1"/>
          <p:nvPr/>
        </p:nvSpPr>
        <p:spPr>
          <a:xfrm>
            <a:off x="4715831" y="3918929"/>
            <a:ext cx="32591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n-lt"/>
                <a:ea typeface="Calibri" pitchFamily="34" charset="-122"/>
                <a:cs typeface="Calibri" pitchFamily="34" charset="-120"/>
              </a:rPr>
              <a:t>Net Exporter Trajectory</a:t>
            </a:r>
          </a:p>
          <a:p>
            <a:endParaRPr lang="en-US" sz="1200" dirty="0">
              <a:solidFill>
                <a:schemeClr val="tx1"/>
              </a:solidFill>
              <a:latin typeface="+mn-lt"/>
            </a:endParaRPr>
          </a:p>
          <a:p>
            <a:r>
              <a:rPr lang="en-US" sz="2000" dirty="0">
                <a:solidFill>
                  <a:schemeClr val="tx1"/>
                </a:solidFill>
                <a:latin typeface="+mn-lt"/>
              </a:rPr>
              <a:t>Georgia projected to become a net electricity exporter in the next years</a:t>
            </a:r>
          </a:p>
        </p:txBody>
      </p:sp>
    </p:spTree>
    <p:extLst>
      <p:ext uri="{BB962C8B-B14F-4D97-AF65-F5344CB8AC3E}">
        <p14:creationId xmlns:p14="http://schemas.microsoft.com/office/powerpoint/2010/main" val="176962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420</Words>
  <Application>Microsoft Office PowerPoint</Application>
  <PresentationFormat>Custom</PresentationFormat>
  <Paragraphs>79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Inter-Regular</vt:lpstr>
      <vt:lpstr>굴림체</vt:lpstr>
      <vt:lpstr>Calibri</vt:lpstr>
      <vt:lpstr>Custom Design</vt:lpstr>
      <vt:lpstr>1_Custom Design</vt:lpstr>
      <vt:lpstr>4_Custom Design</vt:lpstr>
      <vt:lpstr>PowerPoint Presentation</vt:lpstr>
      <vt:lpstr>Incentive Regulation and its benefits</vt:lpstr>
      <vt:lpstr>GNERC’s Role: Designing the Regulatory Compact</vt:lpstr>
      <vt:lpstr>From Regulation to Results</vt:lpstr>
      <vt:lpstr>Georgian Pathway</vt:lpstr>
      <vt:lpstr>Expected Outcomes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Mari Ioseliani</cp:lastModifiedBy>
  <cp:revision>21</cp:revision>
  <dcterms:created xsi:type="dcterms:W3CDTF">2026-05-14T13:05:40Z</dcterms:created>
  <dcterms:modified xsi:type="dcterms:W3CDTF">2026-08-25T11:46:30Z</dcterms:modified>
</cp:coreProperties>
</file>